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Abril Fatface" charset="1" panose="02000503000000020003"/>
      <p:regular r:id="rId14"/>
    </p:embeddedFont>
    <p:embeddedFont>
      <p:font typeface="Roboto" charset="1" panose="02000000000000000000"/>
      <p:regular r:id="rId15"/>
    </p:embeddedFont>
    <p:embeddedFont>
      <p:font typeface="Roboto Bold" charset="1" panose="02000000000000000000"/>
      <p:regular r:id="rId16"/>
    </p:embeddedFont>
    <p:embeddedFont>
      <p:font typeface="Open Sans Bold" charset="1" panose="020B0806030504020204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9258300"/>
            <a:ext cx="2343200" cy="166258"/>
          </a:xfrm>
          <a:custGeom>
            <a:avLst/>
            <a:gdLst/>
            <a:ahLst/>
            <a:cxnLst/>
            <a:rect r="r" b="b" t="t" l="l"/>
            <a:pathLst>
              <a:path h="166258" w="2343200">
                <a:moveTo>
                  <a:pt x="0" y="0"/>
                </a:moveTo>
                <a:lnTo>
                  <a:pt x="2343200" y="0"/>
                </a:lnTo>
                <a:lnTo>
                  <a:pt x="2343200" y="166258"/>
                </a:lnTo>
                <a:lnTo>
                  <a:pt x="0" y="166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358722" y="663529"/>
            <a:ext cx="1900578" cy="824779"/>
          </a:xfrm>
          <a:custGeom>
            <a:avLst/>
            <a:gdLst/>
            <a:ahLst/>
            <a:cxnLst/>
            <a:rect r="r" b="b" t="t" l="l"/>
            <a:pathLst>
              <a:path h="824779" w="1900578">
                <a:moveTo>
                  <a:pt x="0" y="0"/>
                </a:moveTo>
                <a:lnTo>
                  <a:pt x="1900578" y="0"/>
                </a:lnTo>
                <a:lnTo>
                  <a:pt x="1900578" y="824778"/>
                </a:lnTo>
                <a:lnTo>
                  <a:pt x="0" y="8247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900292" y="3142570"/>
            <a:ext cx="3630502" cy="3630502"/>
          </a:xfrm>
          <a:custGeom>
            <a:avLst/>
            <a:gdLst/>
            <a:ahLst/>
            <a:cxnLst/>
            <a:rect r="r" b="b" t="t" l="l"/>
            <a:pathLst>
              <a:path h="3630502" w="3630502">
                <a:moveTo>
                  <a:pt x="0" y="0"/>
                </a:moveTo>
                <a:lnTo>
                  <a:pt x="3630502" y="0"/>
                </a:lnTo>
                <a:lnTo>
                  <a:pt x="3630502" y="3630502"/>
                </a:lnTo>
                <a:lnTo>
                  <a:pt x="0" y="3630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014122" y="3748514"/>
            <a:ext cx="2837586" cy="3024558"/>
          </a:xfrm>
          <a:custGeom>
            <a:avLst/>
            <a:gdLst/>
            <a:ahLst/>
            <a:cxnLst/>
            <a:rect r="r" b="b" t="t" l="l"/>
            <a:pathLst>
              <a:path h="3024558" w="2837586">
                <a:moveTo>
                  <a:pt x="0" y="0"/>
                </a:moveTo>
                <a:lnTo>
                  <a:pt x="2837585" y="0"/>
                </a:lnTo>
                <a:lnTo>
                  <a:pt x="2837585" y="3024558"/>
                </a:lnTo>
                <a:lnTo>
                  <a:pt x="0" y="30245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200300" y="4910063"/>
            <a:ext cx="2287222" cy="2287222"/>
          </a:xfrm>
          <a:custGeom>
            <a:avLst/>
            <a:gdLst/>
            <a:ahLst/>
            <a:cxnLst/>
            <a:rect r="r" b="b" t="t" l="l"/>
            <a:pathLst>
              <a:path h="2287222" w="2287222">
                <a:moveTo>
                  <a:pt x="0" y="0"/>
                </a:moveTo>
                <a:lnTo>
                  <a:pt x="2287222" y="0"/>
                </a:lnTo>
                <a:lnTo>
                  <a:pt x="2287222" y="2287222"/>
                </a:lnTo>
                <a:lnTo>
                  <a:pt x="0" y="228722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7999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62014" y="92946"/>
            <a:ext cx="3276572" cy="1965943"/>
          </a:xfrm>
          <a:custGeom>
            <a:avLst/>
            <a:gdLst/>
            <a:ahLst/>
            <a:cxnLst/>
            <a:rect r="r" b="b" t="t" l="l"/>
            <a:pathLst>
              <a:path h="1965943" w="3276572">
                <a:moveTo>
                  <a:pt x="0" y="0"/>
                </a:moveTo>
                <a:lnTo>
                  <a:pt x="3276572" y="0"/>
                </a:lnTo>
                <a:lnTo>
                  <a:pt x="3276572" y="1965944"/>
                </a:lnTo>
                <a:lnTo>
                  <a:pt x="0" y="196594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008295">
            <a:off x="14325897" y="7236881"/>
            <a:ext cx="1496335" cy="1776065"/>
          </a:xfrm>
          <a:custGeom>
            <a:avLst/>
            <a:gdLst/>
            <a:ahLst/>
            <a:cxnLst/>
            <a:rect r="r" b="b" t="t" l="l"/>
            <a:pathLst>
              <a:path h="1776065" w="1496335">
                <a:moveTo>
                  <a:pt x="0" y="0"/>
                </a:moveTo>
                <a:lnTo>
                  <a:pt x="1496335" y="0"/>
                </a:lnTo>
                <a:lnTo>
                  <a:pt x="1496335" y="1776065"/>
                </a:lnTo>
                <a:lnTo>
                  <a:pt x="0" y="177606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440197" y="7516022"/>
            <a:ext cx="3847803" cy="2651486"/>
          </a:xfrm>
          <a:custGeom>
            <a:avLst/>
            <a:gdLst/>
            <a:ahLst/>
            <a:cxnLst/>
            <a:rect r="r" b="b" t="t" l="l"/>
            <a:pathLst>
              <a:path h="2651486" w="3847803">
                <a:moveTo>
                  <a:pt x="0" y="0"/>
                </a:moveTo>
                <a:lnTo>
                  <a:pt x="3847803" y="0"/>
                </a:lnTo>
                <a:lnTo>
                  <a:pt x="3847803" y="2651486"/>
                </a:lnTo>
                <a:lnTo>
                  <a:pt x="0" y="265148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584486" y="4491440"/>
            <a:ext cx="13119028" cy="1485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41"/>
              </a:lnSpc>
            </a:pPr>
            <a:r>
              <a:rPr lang="en-US" sz="6267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KELAS </a:t>
            </a:r>
          </a:p>
          <a:p>
            <a:pPr algn="ctr">
              <a:lnSpc>
                <a:spcPts val="5641"/>
              </a:lnSpc>
            </a:pPr>
            <a:r>
              <a:rPr lang="en-US" sz="6267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PENGEMBANGAN MODEL BISNIS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186895" y="6510956"/>
            <a:ext cx="9914209" cy="11427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88"/>
              </a:lnSpc>
            </a:pPr>
            <a:r>
              <a:rPr lang="en-US" sz="2988" spc="262">
                <a:solidFill>
                  <a:srgbClr val="0B2F3D"/>
                </a:solidFill>
                <a:latin typeface="Roboto"/>
                <a:ea typeface="Roboto"/>
                <a:cs typeface="Roboto"/>
                <a:sym typeface="Roboto"/>
              </a:rPr>
              <a:t>JANGAN CUMAN FLEXING BELI BARANG BERNILAI TAPI FLEXING KAMU BISA BUAT BARANG YANG BERNILAI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5758" y="2522701"/>
            <a:ext cx="11096484" cy="990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800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Selamat datang di...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246658" y="1761759"/>
            <a:ext cx="15012642" cy="7721612"/>
          </a:xfrm>
          <a:custGeom>
            <a:avLst/>
            <a:gdLst/>
            <a:ahLst/>
            <a:cxnLst/>
            <a:rect r="r" b="b" t="t" l="l"/>
            <a:pathLst>
              <a:path h="7721612" w="15012642">
                <a:moveTo>
                  <a:pt x="0" y="0"/>
                </a:moveTo>
                <a:lnTo>
                  <a:pt x="15012642" y="0"/>
                </a:lnTo>
                <a:lnTo>
                  <a:pt x="15012642" y="7721612"/>
                </a:lnTo>
                <a:lnTo>
                  <a:pt x="0" y="77216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62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509586"/>
            <a:ext cx="14059791" cy="857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99"/>
              </a:lnSpc>
            </a:pPr>
            <a:r>
              <a:rPr lang="en-US" sz="4499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Apa yang akan kita lakukan selama 1 semester?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70266" y="2385055"/>
            <a:ext cx="9747552" cy="5516891"/>
          </a:xfrm>
          <a:custGeom>
            <a:avLst/>
            <a:gdLst/>
            <a:ahLst/>
            <a:cxnLst/>
            <a:rect r="r" b="b" t="t" l="l"/>
            <a:pathLst>
              <a:path h="5516891" w="9747552">
                <a:moveTo>
                  <a:pt x="0" y="0"/>
                </a:moveTo>
                <a:lnTo>
                  <a:pt x="9747552" y="0"/>
                </a:lnTo>
                <a:lnTo>
                  <a:pt x="9747552" y="5516890"/>
                </a:lnTo>
                <a:lnTo>
                  <a:pt x="0" y="55168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618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736792" y="639055"/>
            <a:ext cx="6460490" cy="4352755"/>
          </a:xfrm>
          <a:custGeom>
            <a:avLst/>
            <a:gdLst/>
            <a:ahLst/>
            <a:cxnLst/>
            <a:rect r="r" b="b" t="t" l="l"/>
            <a:pathLst>
              <a:path h="4352755" w="6460490">
                <a:moveTo>
                  <a:pt x="0" y="0"/>
                </a:moveTo>
                <a:lnTo>
                  <a:pt x="6460490" y="0"/>
                </a:lnTo>
                <a:lnTo>
                  <a:pt x="6460490" y="4352755"/>
                </a:lnTo>
                <a:lnTo>
                  <a:pt x="0" y="43527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417818" y="1407817"/>
            <a:ext cx="5533815" cy="2168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04"/>
              </a:lnSpc>
            </a:pPr>
            <a:r>
              <a:rPr lang="en-US" sz="3627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Jadi... kalau cuma desain tanpa test, itu cuma imajinasi.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465965"/>
            <a:ext cx="7602460" cy="3829955"/>
          </a:xfrm>
          <a:custGeom>
            <a:avLst/>
            <a:gdLst/>
            <a:ahLst/>
            <a:cxnLst/>
            <a:rect r="r" b="b" t="t" l="l"/>
            <a:pathLst>
              <a:path h="3829955" w="7602460">
                <a:moveTo>
                  <a:pt x="0" y="0"/>
                </a:moveTo>
                <a:lnTo>
                  <a:pt x="7602460" y="0"/>
                </a:lnTo>
                <a:lnTo>
                  <a:pt x="7602460" y="3829955"/>
                </a:lnTo>
                <a:lnTo>
                  <a:pt x="0" y="38299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225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3363990"/>
            <a:ext cx="7602460" cy="4098821"/>
          </a:xfrm>
          <a:custGeom>
            <a:avLst/>
            <a:gdLst/>
            <a:ahLst/>
            <a:cxnLst/>
            <a:rect r="r" b="b" t="t" l="l"/>
            <a:pathLst>
              <a:path h="4098821" w="7602460">
                <a:moveTo>
                  <a:pt x="0" y="0"/>
                </a:moveTo>
                <a:lnTo>
                  <a:pt x="7602460" y="0"/>
                </a:lnTo>
                <a:lnTo>
                  <a:pt x="7602460" y="4098821"/>
                </a:lnTo>
                <a:lnTo>
                  <a:pt x="0" y="40988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8547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58434" y="6638596"/>
            <a:ext cx="7960894" cy="5970671"/>
          </a:xfrm>
          <a:custGeom>
            <a:avLst/>
            <a:gdLst/>
            <a:ahLst/>
            <a:cxnLst/>
            <a:rect r="r" b="b" t="t" l="l"/>
            <a:pathLst>
              <a:path h="5970671" w="7960894">
                <a:moveTo>
                  <a:pt x="0" y="0"/>
                </a:moveTo>
                <a:lnTo>
                  <a:pt x="7960894" y="0"/>
                </a:lnTo>
                <a:lnTo>
                  <a:pt x="7960894" y="5970671"/>
                </a:lnTo>
                <a:lnTo>
                  <a:pt x="0" y="59706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602460" y="6079821"/>
            <a:ext cx="11301259" cy="6356958"/>
          </a:xfrm>
          <a:custGeom>
            <a:avLst/>
            <a:gdLst/>
            <a:ahLst/>
            <a:cxnLst/>
            <a:rect r="r" b="b" t="t" l="l"/>
            <a:pathLst>
              <a:path h="6356958" w="11301259">
                <a:moveTo>
                  <a:pt x="0" y="0"/>
                </a:moveTo>
                <a:lnTo>
                  <a:pt x="11301259" y="0"/>
                </a:lnTo>
                <a:lnTo>
                  <a:pt x="1130125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205913" y="910850"/>
            <a:ext cx="9321195" cy="1818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602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Selama 10 tahun </a:t>
            </a:r>
            <a:r>
              <a:rPr lang="en-US" sz="3602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Reed Hastings</a:t>
            </a:r>
            <a:r>
              <a:rPr lang="en-US" sz="3602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 bertahan</a:t>
            </a:r>
            <a:r>
              <a:rPr lang="en-US" sz="3602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 menjual DVD</a:t>
            </a:r>
            <a:r>
              <a:rPr lang="en-US" sz="3602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 dengan menawarkan penyewaan via pos agar orang-orang mudah menonton tv di rumah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080461" y="3411615"/>
            <a:ext cx="9053387" cy="2102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36"/>
              </a:lnSpc>
            </a:pPr>
            <a:r>
              <a:rPr lang="en-US" sz="333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Dugaan bahwa </a:t>
            </a:r>
            <a:r>
              <a:rPr lang="en-US" sz="333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orang-orang akan nyaman terus menerus mengembalikan DVD yang sudah selesai mereka sewa melalui pos</a:t>
            </a:r>
            <a:r>
              <a:rPr lang="en-US" sz="333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 ternyata terjawab. </a:t>
            </a:r>
            <a:r>
              <a:rPr lang="en-US" sz="333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Orang-orang tidak lagi peduli dengan DVD, tetapi ingin kemudahan untuk menonton.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76638" y="1635508"/>
            <a:ext cx="3630502" cy="3630502"/>
          </a:xfrm>
          <a:custGeom>
            <a:avLst/>
            <a:gdLst/>
            <a:ahLst/>
            <a:cxnLst/>
            <a:rect r="r" b="b" t="t" l="l"/>
            <a:pathLst>
              <a:path h="3630502" w="3630502">
                <a:moveTo>
                  <a:pt x="0" y="0"/>
                </a:moveTo>
                <a:lnTo>
                  <a:pt x="3630501" y="0"/>
                </a:lnTo>
                <a:lnTo>
                  <a:pt x="3630501" y="3630502"/>
                </a:lnTo>
                <a:lnTo>
                  <a:pt x="0" y="36305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76646" y="3403001"/>
            <a:ext cx="2287222" cy="2287222"/>
          </a:xfrm>
          <a:custGeom>
            <a:avLst/>
            <a:gdLst/>
            <a:ahLst/>
            <a:cxnLst/>
            <a:rect r="r" b="b" t="t" l="l"/>
            <a:pathLst>
              <a:path h="2287222" w="2287222">
                <a:moveTo>
                  <a:pt x="0" y="0"/>
                </a:moveTo>
                <a:lnTo>
                  <a:pt x="2287222" y="0"/>
                </a:lnTo>
                <a:lnTo>
                  <a:pt x="2287222" y="2287222"/>
                </a:lnTo>
                <a:lnTo>
                  <a:pt x="0" y="22872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840507" y="5370500"/>
            <a:ext cx="2837586" cy="3024558"/>
          </a:xfrm>
          <a:custGeom>
            <a:avLst/>
            <a:gdLst/>
            <a:ahLst/>
            <a:cxnLst/>
            <a:rect r="r" b="b" t="t" l="l"/>
            <a:pathLst>
              <a:path h="3024558" w="2837586">
                <a:moveTo>
                  <a:pt x="0" y="0"/>
                </a:moveTo>
                <a:lnTo>
                  <a:pt x="2837586" y="0"/>
                </a:lnTo>
                <a:lnTo>
                  <a:pt x="2837586" y="3024558"/>
                </a:lnTo>
                <a:lnTo>
                  <a:pt x="0" y="30245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423916" y="1028700"/>
            <a:ext cx="14885096" cy="4066056"/>
            <a:chOff x="0" y="0"/>
            <a:chExt cx="19846794" cy="5421409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501980"/>
              <a:ext cx="19846794" cy="4919428"/>
              <a:chOff x="0" y="0"/>
              <a:chExt cx="3920354" cy="97173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3920355" cy="971739"/>
              </a:xfrm>
              <a:custGeom>
                <a:avLst/>
                <a:gdLst/>
                <a:ahLst/>
                <a:cxnLst/>
                <a:rect r="r" b="b" t="t" l="l"/>
                <a:pathLst>
                  <a:path h="971739" w="3920355">
                    <a:moveTo>
                      <a:pt x="26526" y="0"/>
                    </a:moveTo>
                    <a:lnTo>
                      <a:pt x="3893829" y="0"/>
                    </a:lnTo>
                    <a:cubicBezTo>
                      <a:pt x="3908478" y="0"/>
                      <a:pt x="3920355" y="11876"/>
                      <a:pt x="3920355" y="26526"/>
                    </a:cubicBezTo>
                    <a:lnTo>
                      <a:pt x="3920355" y="945213"/>
                    </a:lnTo>
                    <a:cubicBezTo>
                      <a:pt x="3920355" y="959863"/>
                      <a:pt x="3908478" y="971739"/>
                      <a:pt x="3893829" y="971739"/>
                    </a:cubicBezTo>
                    <a:lnTo>
                      <a:pt x="26526" y="971739"/>
                    </a:lnTo>
                    <a:cubicBezTo>
                      <a:pt x="11876" y="971739"/>
                      <a:pt x="0" y="959863"/>
                      <a:pt x="0" y="945213"/>
                    </a:cubicBezTo>
                    <a:lnTo>
                      <a:pt x="0" y="26526"/>
                    </a:lnTo>
                    <a:cubicBezTo>
                      <a:pt x="0" y="11876"/>
                      <a:pt x="11876" y="0"/>
                      <a:pt x="26526" y="0"/>
                    </a:cubicBezTo>
                    <a:close/>
                  </a:path>
                </a:pathLst>
              </a:custGeom>
              <a:solidFill>
                <a:srgbClr val="0B2F3D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28575"/>
                <a:ext cx="3920354" cy="94316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63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5477128" y="0"/>
              <a:ext cx="8892538" cy="1003961"/>
              <a:chOff x="0" y="0"/>
              <a:chExt cx="3985579" cy="44996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3985579" cy="449969"/>
              </a:xfrm>
              <a:custGeom>
                <a:avLst/>
                <a:gdLst/>
                <a:ahLst/>
                <a:cxnLst/>
                <a:rect r="r" b="b" t="t" l="l"/>
                <a:pathLst>
                  <a:path h="449969" w="3985579">
                    <a:moveTo>
                      <a:pt x="3782379" y="0"/>
                    </a:moveTo>
                    <a:cubicBezTo>
                      <a:pt x="3894603" y="0"/>
                      <a:pt x="3985579" y="100729"/>
                      <a:pt x="3985579" y="224984"/>
                    </a:cubicBezTo>
                    <a:cubicBezTo>
                      <a:pt x="3985579" y="349240"/>
                      <a:pt x="3894603" y="449969"/>
                      <a:pt x="3782379" y="449969"/>
                    </a:cubicBezTo>
                    <a:lnTo>
                      <a:pt x="203200" y="449969"/>
                    </a:lnTo>
                    <a:cubicBezTo>
                      <a:pt x="90976" y="449969"/>
                      <a:pt x="0" y="349240"/>
                      <a:pt x="0" y="224984"/>
                    </a:cubicBezTo>
                    <a:cubicBezTo>
                      <a:pt x="0" y="100729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ED8C02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19050"/>
                <a:ext cx="3985579" cy="43091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42"/>
                  </a:lnSpc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1094569" y="2196604"/>
              <a:ext cx="17657656" cy="955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759"/>
                </a:lnSpc>
              </a:pPr>
              <a:r>
                <a:rPr lang="en-US" b="true" sz="4799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Mengapa netflix melakukan pivoting?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5831248" y="251156"/>
              <a:ext cx="8184299" cy="549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999"/>
                </a:lnSpc>
              </a:pPr>
              <a:r>
                <a:rPr lang="en-US" sz="2999" b="true">
                  <a:solidFill>
                    <a:srgbClr val="0B2F3D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Menurut kamu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701452" y="5690223"/>
            <a:ext cx="14885096" cy="4066056"/>
            <a:chOff x="0" y="0"/>
            <a:chExt cx="19846794" cy="5421409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501980"/>
              <a:ext cx="19846794" cy="4919428"/>
              <a:chOff x="0" y="0"/>
              <a:chExt cx="3920354" cy="97173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3920355" cy="971739"/>
              </a:xfrm>
              <a:custGeom>
                <a:avLst/>
                <a:gdLst/>
                <a:ahLst/>
                <a:cxnLst/>
                <a:rect r="r" b="b" t="t" l="l"/>
                <a:pathLst>
                  <a:path h="971739" w="3920355">
                    <a:moveTo>
                      <a:pt x="26526" y="0"/>
                    </a:moveTo>
                    <a:lnTo>
                      <a:pt x="3893829" y="0"/>
                    </a:lnTo>
                    <a:cubicBezTo>
                      <a:pt x="3908478" y="0"/>
                      <a:pt x="3920355" y="11876"/>
                      <a:pt x="3920355" y="26526"/>
                    </a:cubicBezTo>
                    <a:lnTo>
                      <a:pt x="3920355" y="945213"/>
                    </a:lnTo>
                    <a:cubicBezTo>
                      <a:pt x="3920355" y="959863"/>
                      <a:pt x="3908478" y="971739"/>
                      <a:pt x="3893829" y="971739"/>
                    </a:cubicBezTo>
                    <a:lnTo>
                      <a:pt x="26526" y="971739"/>
                    </a:lnTo>
                    <a:cubicBezTo>
                      <a:pt x="11876" y="971739"/>
                      <a:pt x="0" y="959863"/>
                      <a:pt x="0" y="945213"/>
                    </a:cubicBezTo>
                    <a:lnTo>
                      <a:pt x="0" y="26526"/>
                    </a:lnTo>
                    <a:cubicBezTo>
                      <a:pt x="0" y="11876"/>
                      <a:pt x="11876" y="0"/>
                      <a:pt x="26526" y="0"/>
                    </a:cubicBezTo>
                    <a:close/>
                  </a:path>
                </a:pathLst>
              </a:custGeom>
              <a:solidFill>
                <a:srgbClr val="0B2F3D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28575"/>
                <a:ext cx="3920354" cy="94316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63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5477128" y="0"/>
              <a:ext cx="8892538" cy="1003961"/>
              <a:chOff x="0" y="0"/>
              <a:chExt cx="3985579" cy="44996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3985579" cy="449969"/>
              </a:xfrm>
              <a:custGeom>
                <a:avLst/>
                <a:gdLst/>
                <a:ahLst/>
                <a:cxnLst/>
                <a:rect r="r" b="b" t="t" l="l"/>
                <a:pathLst>
                  <a:path h="449969" w="3985579">
                    <a:moveTo>
                      <a:pt x="3782379" y="0"/>
                    </a:moveTo>
                    <a:cubicBezTo>
                      <a:pt x="3894603" y="0"/>
                      <a:pt x="3985579" y="100729"/>
                      <a:pt x="3985579" y="224984"/>
                    </a:cubicBezTo>
                    <a:cubicBezTo>
                      <a:pt x="3985579" y="349240"/>
                      <a:pt x="3894603" y="449969"/>
                      <a:pt x="3782379" y="449969"/>
                    </a:cubicBezTo>
                    <a:lnTo>
                      <a:pt x="203200" y="449969"/>
                    </a:lnTo>
                    <a:cubicBezTo>
                      <a:pt x="90976" y="449969"/>
                      <a:pt x="0" y="349240"/>
                      <a:pt x="0" y="224984"/>
                    </a:cubicBezTo>
                    <a:cubicBezTo>
                      <a:pt x="0" y="100729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ED8C02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19050"/>
                <a:ext cx="3985579" cy="43091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42"/>
                  </a:lnSpc>
                </a:pPr>
              </a:p>
            </p:txBody>
          </p:sp>
        </p:grpSp>
        <p:sp>
          <p:nvSpPr>
            <p:cNvPr name="TextBox 21" id="21"/>
            <p:cNvSpPr txBox="true"/>
            <p:nvPr/>
          </p:nvSpPr>
          <p:spPr>
            <a:xfrm rot="0">
              <a:off x="1094569" y="2196604"/>
              <a:ext cx="17657656" cy="19208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759"/>
                </a:lnSpc>
              </a:pPr>
              <a:r>
                <a:rPr lang="en-US" b="true" sz="4799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Apakah melakukan pivoting berarti kita gagal dalam meciptakan ide?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5831248" y="251156"/>
              <a:ext cx="8184299" cy="549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999"/>
                </a:lnSpc>
              </a:pPr>
              <a:r>
                <a:rPr lang="en-US" sz="2999" b="true">
                  <a:solidFill>
                    <a:srgbClr val="0B2F3D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Menurut kamu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2386137"/>
            <a:ext cx="7528410" cy="5741511"/>
          </a:xfrm>
          <a:custGeom>
            <a:avLst/>
            <a:gdLst/>
            <a:ahLst/>
            <a:cxnLst/>
            <a:rect r="r" b="b" t="t" l="l"/>
            <a:pathLst>
              <a:path h="5741511" w="7528410">
                <a:moveTo>
                  <a:pt x="0" y="0"/>
                </a:moveTo>
                <a:lnTo>
                  <a:pt x="7528410" y="0"/>
                </a:lnTo>
                <a:lnTo>
                  <a:pt x="7528410" y="5741511"/>
                </a:lnTo>
                <a:lnTo>
                  <a:pt x="0" y="57415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080767" y="754447"/>
            <a:ext cx="6747231" cy="4545947"/>
          </a:xfrm>
          <a:custGeom>
            <a:avLst/>
            <a:gdLst/>
            <a:ahLst/>
            <a:cxnLst/>
            <a:rect r="r" b="b" t="t" l="l"/>
            <a:pathLst>
              <a:path h="4545947" w="6747231">
                <a:moveTo>
                  <a:pt x="0" y="0"/>
                </a:moveTo>
                <a:lnTo>
                  <a:pt x="6747231" y="0"/>
                </a:lnTo>
                <a:lnTo>
                  <a:pt x="6747231" y="4545947"/>
                </a:lnTo>
                <a:lnTo>
                  <a:pt x="0" y="45459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687475" y="1843358"/>
            <a:ext cx="5533815" cy="1434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04"/>
              </a:lnSpc>
            </a:pPr>
            <a:r>
              <a:rPr lang="en-US" sz="3627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Aku kan sudah katakan...</a:t>
            </a:r>
          </a:p>
          <a:p>
            <a:pPr algn="ctr">
              <a:lnSpc>
                <a:spcPts val="5804"/>
              </a:lnSpc>
            </a:pPr>
            <a:r>
              <a:rPr lang="en-US" sz="3627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Coba saja ikuti langkah ini!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9258300"/>
            <a:ext cx="2343200" cy="166258"/>
          </a:xfrm>
          <a:custGeom>
            <a:avLst/>
            <a:gdLst/>
            <a:ahLst/>
            <a:cxnLst/>
            <a:rect r="r" b="b" t="t" l="l"/>
            <a:pathLst>
              <a:path h="166258" w="2343200">
                <a:moveTo>
                  <a:pt x="0" y="0"/>
                </a:moveTo>
                <a:lnTo>
                  <a:pt x="2343200" y="0"/>
                </a:lnTo>
                <a:lnTo>
                  <a:pt x="2343200" y="166258"/>
                </a:lnTo>
                <a:lnTo>
                  <a:pt x="0" y="166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358722" y="663529"/>
            <a:ext cx="1900578" cy="824779"/>
          </a:xfrm>
          <a:custGeom>
            <a:avLst/>
            <a:gdLst/>
            <a:ahLst/>
            <a:cxnLst/>
            <a:rect r="r" b="b" t="t" l="l"/>
            <a:pathLst>
              <a:path h="824779" w="1900578">
                <a:moveTo>
                  <a:pt x="0" y="0"/>
                </a:moveTo>
                <a:lnTo>
                  <a:pt x="1900578" y="0"/>
                </a:lnTo>
                <a:lnTo>
                  <a:pt x="1900578" y="824778"/>
                </a:lnTo>
                <a:lnTo>
                  <a:pt x="0" y="8247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730204"/>
            <a:ext cx="1853763" cy="298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2"/>
              </a:lnSpc>
            </a:pPr>
            <a:r>
              <a:rPr lang="en-US" sz="2403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BORCELLE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5358722" y="8551482"/>
            <a:ext cx="2837586" cy="3024558"/>
          </a:xfrm>
          <a:custGeom>
            <a:avLst/>
            <a:gdLst/>
            <a:ahLst/>
            <a:cxnLst/>
            <a:rect r="r" b="b" t="t" l="l"/>
            <a:pathLst>
              <a:path h="3024558" w="2837586">
                <a:moveTo>
                  <a:pt x="0" y="0"/>
                </a:moveTo>
                <a:lnTo>
                  <a:pt x="2837586" y="0"/>
                </a:lnTo>
                <a:lnTo>
                  <a:pt x="2837586" y="3024558"/>
                </a:lnTo>
                <a:lnTo>
                  <a:pt x="0" y="30245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358722" y="9248346"/>
            <a:ext cx="1900578" cy="33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499"/>
              </a:lnSpc>
            </a:pPr>
            <a:r>
              <a:rPr lang="en-US" sz="2499">
                <a:solidFill>
                  <a:srgbClr val="0B2F3D"/>
                </a:solidFill>
                <a:latin typeface="Roboto"/>
                <a:ea typeface="Roboto"/>
                <a:cs typeface="Roboto"/>
                <a:sym typeface="Roboto"/>
              </a:rPr>
              <a:t>Page 03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028700" y="6205136"/>
            <a:ext cx="7781625" cy="1708475"/>
            <a:chOff x="0" y="0"/>
            <a:chExt cx="2049481" cy="44996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49481" cy="449969"/>
            </a:xfrm>
            <a:custGeom>
              <a:avLst/>
              <a:gdLst/>
              <a:ahLst/>
              <a:cxnLst/>
              <a:rect r="r" b="b" t="t" l="l"/>
              <a:pathLst>
                <a:path h="449969" w="2049481">
                  <a:moveTo>
                    <a:pt x="1846281" y="0"/>
                  </a:moveTo>
                  <a:cubicBezTo>
                    <a:pt x="1958506" y="0"/>
                    <a:pt x="2049481" y="100729"/>
                    <a:pt x="2049481" y="224984"/>
                  </a:cubicBezTo>
                  <a:cubicBezTo>
                    <a:pt x="2049481" y="349240"/>
                    <a:pt x="1958506" y="449969"/>
                    <a:pt x="1846281" y="449969"/>
                  </a:cubicBezTo>
                  <a:lnTo>
                    <a:pt x="203200" y="449969"/>
                  </a:lnTo>
                  <a:cubicBezTo>
                    <a:pt x="90976" y="449969"/>
                    <a:pt x="0" y="349240"/>
                    <a:pt x="0" y="224984"/>
                  </a:cubicBezTo>
                  <a:cubicBezTo>
                    <a:pt x="0" y="10072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B2F3D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19050"/>
              <a:ext cx="2049481" cy="43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347903" y="5963912"/>
            <a:ext cx="2190923" cy="2190923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14300" cap="sq">
              <a:solidFill>
                <a:srgbClr val="ED8C02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575600" y="6773623"/>
            <a:ext cx="1735529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600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03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860834" y="6497398"/>
            <a:ext cx="4561276" cy="911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79"/>
              </a:lnSpc>
            </a:pPr>
            <a:r>
              <a:rPr lang="en-US" sz="22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Berapa banyak pelanggan yang mau membayar ide kamu?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9477675" y="6205136"/>
            <a:ext cx="7781625" cy="1708475"/>
            <a:chOff x="0" y="0"/>
            <a:chExt cx="2049481" cy="44996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049481" cy="449969"/>
            </a:xfrm>
            <a:custGeom>
              <a:avLst/>
              <a:gdLst/>
              <a:ahLst/>
              <a:cxnLst/>
              <a:rect r="r" b="b" t="t" l="l"/>
              <a:pathLst>
                <a:path h="449969" w="2049481">
                  <a:moveTo>
                    <a:pt x="1846281" y="0"/>
                  </a:moveTo>
                  <a:cubicBezTo>
                    <a:pt x="1958506" y="0"/>
                    <a:pt x="2049481" y="100729"/>
                    <a:pt x="2049481" y="224984"/>
                  </a:cubicBezTo>
                  <a:cubicBezTo>
                    <a:pt x="2049481" y="349240"/>
                    <a:pt x="1958506" y="449969"/>
                    <a:pt x="1846281" y="449969"/>
                  </a:cubicBezTo>
                  <a:lnTo>
                    <a:pt x="203200" y="449969"/>
                  </a:lnTo>
                  <a:cubicBezTo>
                    <a:pt x="90976" y="449969"/>
                    <a:pt x="0" y="349240"/>
                    <a:pt x="0" y="224984"/>
                  </a:cubicBezTo>
                  <a:cubicBezTo>
                    <a:pt x="0" y="10072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B2F3D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19050"/>
              <a:ext cx="2049481" cy="43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796879" y="5963912"/>
            <a:ext cx="2190923" cy="2190923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14300" cap="sq">
              <a:solidFill>
                <a:srgbClr val="ED8C02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0024576" y="6773623"/>
            <a:ext cx="1735529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600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04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319334" y="6615509"/>
            <a:ext cx="4561276" cy="911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79"/>
              </a:lnSpc>
            </a:pPr>
            <a:r>
              <a:rPr lang="en-US" sz="22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Bangun START UP kamu sesuai hasil pengujian!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4238819" y="200025"/>
            <a:ext cx="3630502" cy="3630502"/>
          </a:xfrm>
          <a:custGeom>
            <a:avLst/>
            <a:gdLst/>
            <a:ahLst/>
            <a:cxnLst/>
            <a:rect r="r" b="b" t="t" l="l"/>
            <a:pathLst>
              <a:path h="3630502" w="3630502">
                <a:moveTo>
                  <a:pt x="0" y="0"/>
                </a:moveTo>
                <a:lnTo>
                  <a:pt x="3630501" y="0"/>
                </a:lnTo>
                <a:lnTo>
                  <a:pt x="3630501" y="3630502"/>
                </a:lnTo>
                <a:lnTo>
                  <a:pt x="0" y="36305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3538827" y="1967518"/>
            <a:ext cx="2287222" cy="2287222"/>
          </a:xfrm>
          <a:custGeom>
            <a:avLst/>
            <a:gdLst/>
            <a:ahLst/>
            <a:cxnLst/>
            <a:rect r="r" b="b" t="t" l="l"/>
            <a:pathLst>
              <a:path h="2287222" w="2287222">
                <a:moveTo>
                  <a:pt x="0" y="0"/>
                </a:moveTo>
                <a:lnTo>
                  <a:pt x="2287222" y="0"/>
                </a:lnTo>
                <a:lnTo>
                  <a:pt x="2287222" y="2287222"/>
                </a:lnTo>
                <a:lnTo>
                  <a:pt x="0" y="228722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7999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3120731" y="2091343"/>
            <a:ext cx="5310905" cy="528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55"/>
              </a:lnSpc>
            </a:pPr>
            <a:r>
              <a:rPr lang="en-US" sz="4283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Customer Discovery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1028700" y="2728337"/>
            <a:ext cx="7781625" cy="1708475"/>
            <a:chOff x="0" y="0"/>
            <a:chExt cx="2049481" cy="449969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049481" cy="449969"/>
            </a:xfrm>
            <a:custGeom>
              <a:avLst/>
              <a:gdLst/>
              <a:ahLst/>
              <a:cxnLst/>
              <a:rect r="r" b="b" t="t" l="l"/>
              <a:pathLst>
                <a:path h="449969" w="2049481">
                  <a:moveTo>
                    <a:pt x="1846281" y="0"/>
                  </a:moveTo>
                  <a:cubicBezTo>
                    <a:pt x="1958506" y="0"/>
                    <a:pt x="2049481" y="100729"/>
                    <a:pt x="2049481" y="224984"/>
                  </a:cubicBezTo>
                  <a:cubicBezTo>
                    <a:pt x="2049481" y="349240"/>
                    <a:pt x="1958506" y="449969"/>
                    <a:pt x="1846281" y="449969"/>
                  </a:cubicBezTo>
                  <a:lnTo>
                    <a:pt x="203200" y="449969"/>
                  </a:lnTo>
                  <a:cubicBezTo>
                    <a:pt x="90976" y="449969"/>
                    <a:pt x="0" y="349240"/>
                    <a:pt x="0" y="224984"/>
                  </a:cubicBezTo>
                  <a:cubicBezTo>
                    <a:pt x="0" y="10072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B2F3D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19050"/>
              <a:ext cx="2049481" cy="43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347903" y="2487113"/>
            <a:ext cx="2190923" cy="2190923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14300" cap="sq">
              <a:solidFill>
                <a:srgbClr val="ED8C02"/>
              </a:solidFill>
              <a:prstDash val="solid"/>
              <a:miter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1575600" y="3296825"/>
            <a:ext cx="1735529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600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01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870359" y="3015879"/>
            <a:ext cx="4561276" cy="899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85"/>
              </a:lnSpc>
            </a:pPr>
            <a:r>
              <a:rPr lang="en-US" sz="230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Apakah masalah itu benar penting bagi pelanggan?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9477675" y="2728337"/>
            <a:ext cx="7781625" cy="1708475"/>
            <a:chOff x="0" y="0"/>
            <a:chExt cx="2049481" cy="449969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2049481" cy="449969"/>
            </a:xfrm>
            <a:custGeom>
              <a:avLst/>
              <a:gdLst/>
              <a:ahLst/>
              <a:cxnLst/>
              <a:rect r="r" b="b" t="t" l="l"/>
              <a:pathLst>
                <a:path h="449969" w="2049481">
                  <a:moveTo>
                    <a:pt x="1846281" y="0"/>
                  </a:moveTo>
                  <a:cubicBezTo>
                    <a:pt x="1958506" y="0"/>
                    <a:pt x="2049481" y="100729"/>
                    <a:pt x="2049481" y="224984"/>
                  </a:cubicBezTo>
                  <a:cubicBezTo>
                    <a:pt x="2049481" y="349240"/>
                    <a:pt x="1958506" y="449969"/>
                    <a:pt x="1846281" y="449969"/>
                  </a:cubicBezTo>
                  <a:lnTo>
                    <a:pt x="203200" y="449969"/>
                  </a:lnTo>
                  <a:cubicBezTo>
                    <a:pt x="90976" y="449969"/>
                    <a:pt x="0" y="349240"/>
                    <a:pt x="0" y="224984"/>
                  </a:cubicBezTo>
                  <a:cubicBezTo>
                    <a:pt x="0" y="10072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B2F3D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19050"/>
              <a:ext cx="2049481" cy="43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9796879" y="2487113"/>
            <a:ext cx="2190923" cy="2190923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14300" cap="sq">
              <a:solidFill>
                <a:srgbClr val="ED8C02"/>
              </a:solidFill>
              <a:prstDash val="solid"/>
              <a:miter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sp>
        <p:nvSpPr>
          <p:cNvPr name="TextBox 40" id="40"/>
          <p:cNvSpPr txBox="true"/>
          <p:nvPr/>
        </p:nvSpPr>
        <p:spPr>
          <a:xfrm rot="0">
            <a:off x="10024576" y="3296825"/>
            <a:ext cx="1735529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600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02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2129990" y="3015879"/>
            <a:ext cx="4939966" cy="911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79"/>
              </a:lnSpc>
            </a:pPr>
            <a:r>
              <a:rPr lang="en-US" sz="22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Apa benar ide kamu MAU mereka bayar?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1466611" y="2091343"/>
            <a:ext cx="5310905" cy="528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55"/>
              </a:lnSpc>
            </a:pPr>
            <a:r>
              <a:rPr lang="en-US" sz="4283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Customer Validation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3311129" y="5676138"/>
            <a:ext cx="5310905" cy="528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55"/>
              </a:lnSpc>
            </a:pPr>
            <a:r>
              <a:rPr lang="en-US" sz="4283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Customer Creation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1569706" y="5676138"/>
            <a:ext cx="5310905" cy="528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55"/>
              </a:lnSpc>
            </a:pPr>
            <a:r>
              <a:rPr lang="en-US" sz="4283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Company Building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9258300"/>
            <a:ext cx="2343200" cy="166258"/>
          </a:xfrm>
          <a:custGeom>
            <a:avLst/>
            <a:gdLst/>
            <a:ahLst/>
            <a:cxnLst/>
            <a:rect r="r" b="b" t="t" l="l"/>
            <a:pathLst>
              <a:path h="166258" w="2343200">
                <a:moveTo>
                  <a:pt x="0" y="0"/>
                </a:moveTo>
                <a:lnTo>
                  <a:pt x="2343200" y="0"/>
                </a:lnTo>
                <a:lnTo>
                  <a:pt x="2343200" y="166258"/>
                </a:lnTo>
                <a:lnTo>
                  <a:pt x="0" y="166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72502" y="3116143"/>
            <a:ext cx="3630502" cy="3630502"/>
          </a:xfrm>
          <a:custGeom>
            <a:avLst/>
            <a:gdLst/>
            <a:ahLst/>
            <a:cxnLst/>
            <a:rect r="r" b="b" t="t" l="l"/>
            <a:pathLst>
              <a:path h="3630502" w="3630502">
                <a:moveTo>
                  <a:pt x="0" y="0"/>
                </a:moveTo>
                <a:lnTo>
                  <a:pt x="3630501" y="0"/>
                </a:lnTo>
                <a:lnTo>
                  <a:pt x="3630501" y="3630501"/>
                </a:lnTo>
                <a:lnTo>
                  <a:pt x="0" y="36305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127953" y="3314773"/>
            <a:ext cx="2837586" cy="3024558"/>
          </a:xfrm>
          <a:custGeom>
            <a:avLst/>
            <a:gdLst/>
            <a:ahLst/>
            <a:cxnLst/>
            <a:rect r="r" b="b" t="t" l="l"/>
            <a:pathLst>
              <a:path h="3024558" w="2837586">
                <a:moveTo>
                  <a:pt x="0" y="0"/>
                </a:moveTo>
                <a:lnTo>
                  <a:pt x="2837586" y="0"/>
                </a:lnTo>
                <a:lnTo>
                  <a:pt x="2837586" y="3024558"/>
                </a:lnTo>
                <a:lnTo>
                  <a:pt x="0" y="30245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072510" y="4883635"/>
            <a:ext cx="2287222" cy="2287222"/>
          </a:xfrm>
          <a:custGeom>
            <a:avLst/>
            <a:gdLst/>
            <a:ahLst/>
            <a:cxnLst/>
            <a:rect r="r" b="b" t="t" l="l"/>
            <a:pathLst>
              <a:path h="2287222" w="2287222">
                <a:moveTo>
                  <a:pt x="0" y="0"/>
                </a:moveTo>
                <a:lnTo>
                  <a:pt x="2287222" y="0"/>
                </a:lnTo>
                <a:lnTo>
                  <a:pt x="2287222" y="2287222"/>
                </a:lnTo>
                <a:lnTo>
                  <a:pt x="0" y="22872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999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747502" y="5112802"/>
            <a:ext cx="9366492" cy="1252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10"/>
              </a:lnSpc>
            </a:pPr>
            <a:r>
              <a:rPr lang="en-US" sz="10122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TERIMA KASIH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028002" y="3369450"/>
            <a:ext cx="6805492" cy="15141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88"/>
              </a:lnSpc>
            </a:pPr>
            <a:r>
              <a:rPr lang="en-US" sz="2988" spc="262">
                <a:solidFill>
                  <a:srgbClr val="0B2F3D"/>
                </a:solidFill>
                <a:latin typeface="Roboto"/>
                <a:ea typeface="Roboto"/>
                <a:cs typeface="Roboto"/>
                <a:sym typeface="Roboto"/>
              </a:rPr>
              <a:t>“JANGAN CUMAN FLEXING BELI BARANG BERNILAI TAPI FLEXING KAMU BISA BUAT BARANG YANG BERNILAI”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DAHFgSuInLw</dc:identifier>
  <dcterms:modified xsi:type="dcterms:W3CDTF">2011-08-01T06:04:30Z</dcterms:modified>
  <cp:revision>1</cp:revision>
  <dc:title>Thesis Defense</dc:title>
</cp:coreProperties>
</file>